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avif"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6" r:id="rId2"/>
    <p:sldId id="281" r:id="rId3"/>
    <p:sldId id="328" r:id="rId4"/>
    <p:sldId id="314" r:id="rId5"/>
    <p:sldId id="316" r:id="rId6"/>
    <p:sldId id="319" r:id="rId7"/>
    <p:sldId id="284" r:id="rId8"/>
    <p:sldId id="313" r:id="rId9"/>
    <p:sldId id="321" r:id="rId10"/>
    <p:sldId id="312" r:id="rId11"/>
    <p:sldId id="27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 Chwalibog" initials="JC" lastIdx="1" clrIdx="0"/>
  <p:cmAuthor id="1" name="Sarah Ciraci" initials="SC" lastIdx="2" clrIdx="1">
    <p:extLst>
      <p:ext uri="{19B8F6BF-5375-455C-9EA6-DF929625EA0E}">
        <p15:presenceInfo xmlns:p15="http://schemas.microsoft.com/office/powerpoint/2012/main" userId="S::sarah.ciraci@cocoonhouse.org::70a709e3-c9d2-4d66-8495-1cda3f775d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0538"/>
    <a:srgbClr val="6B4F54"/>
    <a:srgbClr val="056E72"/>
    <a:srgbClr val="FBF0DD"/>
    <a:srgbClr val="FBEFD9"/>
    <a:srgbClr val="FAEBD0"/>
    <a:srgbClr val="E266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58" autoAdjust="0"/>
  </p:normalViewPr>
  <p:slideViewPr>
    <p:cSldViewPr>
      <p:cViewPr varScale="1">
        <p:scale>
          <a:sx n="76" d="100"/>
          <a:sy n="76" d="100"/>
        </p:scale>
        <p:origin x="1642"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ln>
              <a:solidFill>
                <a:srgbClr val="720538"/>
              </a:solidFill>
            </a:ln>
          </c:spPr>
          <c:dPt>
            <c:idx val="0"/>
            <c:bubble3D val="0"/>
            <c:spPr>
              <a:noFill/>
              <a:ln w="19050">
                <a:solidFill>
                  <a:srgbClr val="720538"/>
                </a:solidFill>
              </a:ln>
              <a:effectLst/>
            </c:spPr>
            <c:extLst>
              <c:ext xmlns:c16="http://schemas.microsoft.com/office/drawing/2014/chart" uri="{C3380CC4-5D6E-409C-BE32-E72D297353CC}">
                <c16:uniqueId val="{00000005-C55A-43C0-B900-AADDD0CCEB2F}"/>
              </c:ext>
            </c:extLst>
          </c:dPt>
          <c:dPt>
            <c:idx val="1"/>
            <c:bubble3D val="0"/>
            <c:spPr>
              <a:noFill/>
              <a:ln w="19050">
                <a:solidFill>
                  <a:srgbClr val="720538"/>
                </a:solidFill>
              </a:ln>
              <a:effectLst/>
            </c:spPr>
            <c:extLst>
              <c:ext xmlns:c16="http://schemas.microsoft.com/office/drawing/2014/chart" uri="{C3380CC4-5D6E-409C-BE32-E72D297353CC}">
                <c16:uniqueId val="{00000001-C55A-43C0-B900-AADDD0CCEB2F}"/>
              </c:ext>
            </c:extLst>
          </c:dPt>
          <c:dPt>
            <c:idx val="2"/>
            <c:bubble3D val="0"/>
            <c:spPr>
              <a:noFill/>
              <a:ln w="19050">
                <a:solidFill>
                  <a:srgbClr val="720538"/>
                </a:solidFill>
              </a:ln>
              <a:effectLst/>
            </c:spPr>
            <c:extLst>
              <c:ext xmlns:c16="http://schemas.microsoft.com/office/drawing/2014/chart" uri="{C3380CC4-5D6E-409C-BE32-E72D297353CC}">
                <c16:uniqueId val="{00000002-C55A-43C0-B900-AADDD0CCEB2F}"/>
              </c:ext>
            </c:extLst>
          </c:dPt>
          <c:dPt>
            <c:idx val="3"/>
            <c:bubble3D val="0"/>
            <c:spPr>
              <a:noFill/>
              <a:ln w="19050">
                <a:solidFill>
                  <a:srgbClr val="720538"/>
                </a:solidFill>
              </a:ln>
              <a:effectLst/>
            </c:spPr>
            <c:extLst>
              <c:ext xmlns:c16="http://schemas.microsoft.com/office/drawing/2014/chart" uri="{C3380CC4-5D6E-409C-BE32-E72D297353CC}">
                <c16:uniqueId val="{00000003-C55A-43C0-B900-AADDD0CCEB2F}"/>
              </c:ext>
            </c:extLst>
          </c:dPt>
          <c:dPt>
            <c:idx val="4"/>
            <c:bubble3D val="0"/>
            <c:spPr>
              <a:noFill/>
              <a:ln w="19050">
                <a:solidFill>
                  <a:srgbClr val="720538"/>
                </a:solidFill>
              </a:ln>
              <a:effectLst/>
            </c:spPr>
            <c:extLst>
              <c:ext xmlns:c16="http://schemas.microsoft.com/office/drawing/2014/chart" uri="{C3380CC4-5D6E-409C-BE32-E72D297353CC}">
                <c16:uniqueId val="{00000004-C55A-43C0-B900-AADDD0CCEB2F}"/>
              </c:ext>
            </c:extLst>
          </c:dPt>
          <c:cat>
            <c:strRef>
              <c:f>Sheet1!$A$2:$A$6</c:f>
              <c:strCache>
                <c:ptCount val="4"/>
                <c:pt idx="0">
                  <c:v>1st Qtr</c:v>
                </c:pt>
                <c:pt idx="1">
                  <c:v>2nd Qtr</c:v>
                </c:pt>
                <c:pt idx="2">
                  <c:v>3rd Qtr</c:v>
                </c:pt>
                <c:pt idx="3">
                  <c:v>4th Qtr</c:v>
                </c:pt>
              </c:strCache>
            </c:strRef>
          </c:cat>
          <c:val>
            <c:numRef>
              <c:f>Sheet1!$B$2:$B$6</c:f>
              <c:numCache>
                <c:formatCode>General</c:formatCode>
                <c:ptCount val="5"/>
                <c:pt idx="0">
                  <c:v>5</c:v>
                </c:pt>
                <c:pt idx="1">
                  <c:v>5</c:v>
                </c:pt>
                <c:pt idx="2">
                  <c:v>5</c:v>
                </c:pt>
                <c:pt idx="3">
                  <c:v>5</c:v>
                </c:pt>
                <c:pt idx="4">
                  <c:v>5</c:v>
                </c:pt>
              </c:numCache>
            </c:numRef>
          </c:val>
          <c:extLst>
            <c:ext xmlns:c16="http://schemas.microsoft.com/office/drawing/2014/chart" uri="{C3380CC4-5D6E-409C-BE32-E72D297353CC}">
              <c16:uniqueId val="{00000000-C55A-43C0-B900-AADDD0CCEB2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EAC4C5C7-214E-4592-A8D3-377A0F56B73B}" type="datetimeFigureOut">
              <a:rPr lang="en-US" smtClean="0"/>
              <a:t>10/26/2023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55BA6779-C0B6-4C8B-A748-03586E0606ED}" type="slidenum">
              <a:rPr lang="en-US" smtClean="0"/>
              <a:t>‹#›</a:t>
            </a:fld>
            <a:endParaRPr lang="en-US"/>
          </a:p>
        </p:txBody>
      </p:sp>
    </p:spTree>
    <p:extLst>
      <p:ext uri="{BB962C8B-B14F-4D97-AF65-F5344CB8AC3E}">
        <p14:creationId xmlns:p14="http://schemas.microsoft.com/office/powerpoint/2010/main" val="634855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1</a:t>
            </a:fld>
            <a:endParaRPr lang="en-US" dirty="0"/>
          </a:p>
        </p:txBody>
      </p:sp>
    </p:spTree>
    <p:extLst>
      <p:ext uri="{BB962C8B-B14F-4D97-AF65-F5344CB8AC3E}">
        <p14:creationId xmlns:p14="http://schemas.microsoft.com/office/powerpoint/2010/main" val="2600193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10</a:t>
            </a:fld>
            <a:endParaRPr lang="en-US" dirty="0"/>
          </a:p>
        </p:txBody>
      </p:sp>
    </p:spTree>
    <p:extLst>
      <p:ext uri="{BB962C8B-B14F-4D97-AF65-F5344CB8AC3E}">
        <p14:creationId xmlns:p14="http://schemas.microsoft.com/office/powerpoint/2010/main" val="432501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11</a:t>
            </a:fld>
            <a:endParaRPr lang="en-US" dirty="0"/>
          </a:p>
        </p:txBody>
      </p:sp>
    </p:spTree>
    <p:extLst>
      <p:ext uri="{BB962C8B-B14F-4D97-AF65-F5344CB8AC3E}">
        <p14:creationId xmlns:p14="http://schemas.microsoft.com/office/powerpoint/2010/main" val="3478500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200" b="0" i="0" kern="1200" dirty="0">
                <a:solidFill>
                  <a:schemeClr val="tx1"/>
                </a:solidFill>
                <a:effectLst/>
                <a:latin typeface="+mn-lt"/>
                <a:ea typeface="+mn-ea"/>
                <a:cs typeface="+mn-cs"/>
              </a:rPr>
              <a:t>Cocoon House's mission is to empower young individuals, families, and our community in breaking the cycle of homelessness through outreach, housing, and prevention. Our vision is a community where every young person is safe and thriving.</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 recognize that all our youth and young people have families, whether they are their families of origin, foster families, adoptive families, or chosen families. Working with families plays a significant role in supporting our young people effectively.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Young individuals who can return home or maintain positive relationships with their families are less likely to experience homelessness again. Moreover, nurturing positive family connections enhances the likelihood of youth achieving the following positive outcomes: finding and maintaining employment, completing their education, reducing involvement in the criminal justice system, and practicing safer and reduced substance use.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 also understand that we can serve as role models for healthy boundary setting for both youth and families. Even if a young person never returns home, they are likely to have contact with family members over the years or may even create their own families in the future. Any efforts we make to support positive relationships, conflict de-escalation skills, and boundary setting will benefit our young people and their families both now and in the future.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2</a:t>
            </a:fld>
            <a:endParaRPr lang="en-US" dirty="0"/>
          </a:p>
        </p:txBody>
      </p:sp>
    </p:spTree>
    <p:extLst>
      <p:ext uri="{BB962C8B-B14F-4D97-AF65-F5344CB8AC3E}">
        <p14:creationId xmlns:p14="http://schemas.microsoft.com/office/powerpoint/2010/main" val="4257557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All ages – 10-24</a:t>
            </a:r>
          </a:p>
          <a:p>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3</a:t>
            </a:fld>
            <a:endParaRPr lang="en-US" dirty="0"/>
          </a:p>
        </p:txBody>
      </p:sp>
    </p:spTree>
    <p:extLst>
      <p:ext uri="{BB962C8B-B14F-4D97-AF65-F5344CB8AC3E}">
        <p14:creationId xmlns:p14="http://schemas.microsoft.com/office/powerpoint/2010/main" val="212122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4</a:t>
            </a:fld>
            <a:endParaRPr lang="en-US" dirty="0"/>
          </a:p>
        </p:txBody>
      </p:sp>
    </p:spTree>
    <p:extLst>
      <p:ext uri="{BB962C8B-B14F-4D97-AF65-F5344CB8AC3E}">
        <p14:creationId xmlns:p14="http://schemas.microsoft.com/office/powerpoint/2010/main" val="1160281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5</a:t>
            </a:fld>
            <a:endParaRPr lang="en-US" dirty="0"/>
          </a:p>
        </p:txBody>
      </p:sp>
    </p:spTree>
    <p:extLst>
      <p:ext uri="{BB962C8B-B14F-4D97-AF65-F5344CB8AC3E}">
        <p14:creationId xmlns:p14="http://schemas.microsoft.com/office/powerpoint/2010/main" val="321448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6</a:t>
            </a:fld>
            <a:endParaRPr lang="en-US" dirty="0"/>
          </a:p>
        </p:txBody>
      </p:sp>
    </p:spTree>
    <p:extLst>
      <p:ext uri="{BB962C8B-B14F-4D97-AF65-F5344CB8AC3E}">
        <p14:creationId xmlns:p14="http://schemas.microsoft.com/office/powerpoint/2010/main" val="3960657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7</a:t>
            </a:fld>
            <a:endParaRPr lang="en-US" dirty="0"/>
          </a:p>
        </p:txBody>
      </p:sp>
    </p:spTree>
    <p:extLst>
      <p:ext uri="{BB962C8B-B14F-4D97-AF65-F5344CB8AC3E}">
        <p14:creationId xmlns:p14="http://schemas.microsoft.com/office/powerpoint/2010/main" val="332790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b="0" i="0" kern="1200" dirty="0">
                <a:solidFill>
                  <a:schemeClr val="tx1"/>
                </a:solidFill>
                <a:effectLst/>
                <a:latin typeface="+mn-lt"/>
                <a:ea typeface="+mn-ea"/>
                <a:cs typeface="+mn-cs"/>
              </a:rPr>
              <a:t>STAY is a concise intervention tailored for families of adolescents seeking behavioral health treatment. It serves as an effective initial strategy for involving family members in their adolescent's treatment and equipping them with essential skills to enhance communication and mitigate conflict. Furthermore, STAY is well-suited for families requiring more intensive intervention, especially when family conflict and behavioral issues take precedence. We will refer families out to counseling, as we don’t currently staff any therapists in our department.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This model employs a hybrid approach, combining evidence-based strategies and techniques, including parent management training and elements of cognitive behavioral therapy. These components are delivered through a structured, multi-step process spanning four stages, with the treatment duration adjusted to meet each family's unique needs.</a:t>
            </a:r>
          </a:p>
          <a:p>
            <a:r>
              <a:rPr lang="en-US" sz="1200" b="0" i="0" kern="1200" dirty="0">
                <a:solidFill>
                  <a:schemeClr val="tx1"/>
                </a:solidFill>
                <a:effectLst/>
                <a:latin typeface="+mn-lt"/>
                <a:ea typeface="+mn-ea"/>
                <a:cs typeface="+mn-cs"/>
              </a:rPr>
              <a:t>STAY encompasses four fundamental principles and a problem-solving framework:</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Slow Down</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Take Interest</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Assess Your Role</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Yield to Another Perspective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These principles are operationalized within a problem-solving framework for families, which includes engagement, emotion regulation, cognitive development, and parenting strategies. Advocates are provided with guidance to determine when it's appropriate to transition to the next stage with their families, accompanied by measured objectives and progress monitoring.</a:t>
            </a:r>
          </a:p>
          <a:p>
            <a:r>
              <a:rPr lang="en-US" sz="1200" b="0" i="0" kern="1200" dirty="0">
                <a:solidFill>
                  <a:schemeClr val="tx1"/>
                </a:solidFill>
                <a:effectLst/>
                <a:latin typeface="+mn-lt"/>
                <a:ea typeface="+mn-ea"/>
                <a:cs typeface="+mn-cs"/>
              </a:rPr>
              <a:t>STAY has been thoughtfully designed to offer a structured approach for advocates while maintaining flexibility to address the diverse needs of the families and youth we serve.</a:t>
            </a:r>
          </a:p>
          <a:p>
            <a:endParaRPr lang="en-US" dirty="0"/>
          </a:p>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8</a:t>
            </a:fld>
            <a:endParaRPr lang="en-US" dirty="0"/>
          </a:p>
        </p:txBody>
      </p:sp>
    </p:spTree>
    <p:extLst>
      <p:ext uri="{BB962C8B-B14F-4D97-AF65-F5344CB8AC3E}">
        <p14:creationId xmlns:p14="http://schemas.microsoft.com/office/powerpoint/2010/main" val="2368439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5BA6779-C0B6-4C8B-A748-03586E0606ED}" type="slidenum">
              <a:rPr lang="en-US" smtClean="0"/>
              <a:t>9</a:t>
            </a:fld>
            <a:endParaRPr lang="en-US" dirty="0"/>
          </a:p>
        </p:txBody>
      </p:sp>
    </p:spTree>
    <p:extLst>
      <p:ext uri="{BB962C8B-B14F-4D97-AF65-F5344CB8AC3E}">
        <p14:creationId xmlns:p14="http://schemas.microsoft.com/office/powerpoint/2010/main" val="1039803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BC394C-4767-408F-983E-75F2DBB38160}"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3131060589"/>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C394C-4767-408F-983E-75F2DBB38160}"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3517645226"/>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C394C-4767-408F-983E-75F2DBB38160}"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338566463"/>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C394C-4767-408F-983E-75F2DBB38160}"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119453826"/>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BC394C-4767-408F-983E-75F2DBB38160}"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2791108122"/>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BC394C-4767-408F-983E-75F2DBB38160}" type="datetimeFigureOut">
              <a:rPr lang="en-US" smtClean="0"/>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1302029166"/>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BC394C-4767-408F-983E-75F2DBB38160}" type="datetimeFigureOut">
              <a:rPr lang="en-US" smtClean="0"/>
              <a:t>10/26/2023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2242774078"/>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BC394C-4767-408F-983E-75F2DBB38160}" type="datetimeFigureOut">
              <a:rPr lang="en-US" smtClean="0"/>
              <a:t>10/26/2023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3560060233"/>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C394C-4767-408F-983E-75F2DBB38160}" type="datetimeFigureOut">
              <a:rPr lang="en-US" smtClean="0"/>
              <a:t>10/26/2023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860567604"/>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C394C-4767-408F-983E-75F2DBB38160}" type="datetimeFigureOut">
              <a:rPr lang="en-US" smtClean="0"/>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2738677346"/>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C394C-4767-408F-983E-75F2DBB38160}" type="datetimeFigureOut">
              <a:rPr lang="en-US" smtClean="0"/>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85001-3B7F-4656-B678-F5B85F7FECD5}" type="slidenum">
              <a:rPr lang="en-US" smtClean="0"/>
              <a:t>‹#›</a:t>
            </a:fld>
            <a:endParaRPr lang="en-US"/>
          </a:p>
        </p:txBody>
      </p:sp>
    </p:spTree>
    <p:extLst>
      <p:ext uri="{BB962C8B-B14F-4D97-AF65-F5344CB8AC3E}">
        <p14:creationId xmlns:p14="http://schemas.microsoft.com/office/powerpoint/2010/main" val="1181358675"/>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0D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C394C-4767-408F-983E-75F2DBB38160}" type="datetimeFigureOut">
              <a:rPr lang="en-US" smtClean="0"/>
              <a:t>10/26/2023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85001-3B7F-4656-B678-F5B85F7FECD5}" type="slidenum">
              <a:rPr lang="en-US" smtClean="0"/>
              <a:t>‹#›</a:t>
            </a:fld>
            <a:endParaRPr lang="en-US"/>
          </a:p>
        </p:txBody>
      </p:sp>
    </p:spTree>
    <p:extLst>
      <p:ext uri="{BB962C8B-B14F-4D97-AF65-F5344CB8AC3E}">
        <p14:creationId xmlns:p14="http://schemas.microsoft.com/office/powerpoint/2010/main" val="2838988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avif"/></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Laura.Murillo@cocoonhouse.or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mailto:Rachel.Mathison@cocoonhous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401BF93-7D46-42F4-8E75-528FE44753C2}"/>
              </a:ext>
            </a:extLst>
          </p:cNvPr>
          <p:cNvSpPr txBox="1"/>
          <p:nvPr/>
        </p:nvSpPr>
        <p:spPr>
          <a:xfrm>
            <a:off x="923910" y="2438400"/>
            <a:ext cx="7296180" cy="769441"/>
          </a:xfrm>
          <a:prstGeom prst="rect">
            <a:avLst/>
          </a:prstGeom>
          <a:noFill/>
        </p:spPr>
        <p:txBody>
          <a:bodyPr wrap="square" rtlCol="0">
            <a:spAutoFit/>
          </a:bodyPr>
          <a:lstStyle/>
          <a:p>
            <a:pPr algn="ctr"/>
            <a:r>
              <a:rPr lang="en-US" sz="4400" b="1" dirty="0">
                <a:solidFill>
                  <a:srgbClr val="720538"/>
                </a:solidFill>
                <a:latin typeface="Candara" panose="020E0502030303020204" pitchFamily="34" charset="0"/>
              </a:rPr>
              <a:t>Working with Families</a:t>
            </a:r>
            <a:endParaRPr lang="en-US" sz="2200" b="1" dirty="0">
              <a:solidFill>
                <a:srgbClr val="720538"/>
              </a:solidFill>
              <a:latin typeface="Candara" panose="020E0502030303020204" pitchFamily="34" charset="0"/>
            </a:endParaRPr>
          </a:p>
        </p:txBody>
      </p:sp>
      <p:pic>
        <p:nvPicPr>
          <p:cNvPr id="10" name="Picture 9">
            <a:extLst>
              <a:ext uri="{FF2B5EF4-FFF2-40B4-BE49-F238E27FC236}">
                <a16:creationId xmlns:a16="http://schemas.microsoft.com/office/drawing/2014/main" id="{AFD02D74-646B-4CF6-916A-EF82A6A214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73945" y="422875"/>
            <a:ext cx="3996110" cy="2247813"/>
          </a:xfrm>
          <a:prstGeom prst="rect">
            <a:avLst/>
          </a:prstGeom>
        </p:spPr>
      </p:pic>
      <p:pic>
        <p:nvPicPr>
          <p:cNvPr id="1026" name="Picture 2">
            <a:extLst>
              <a:ext uri="{FF2B5EF4-FFF2-40B4-BE49-F238E27FC236}">
                <a16:creationId xmlns:a16="http://schemas.microsoft.com/office/drawing/2014/main" id="{CFD66DA6-8A27-4BB2-8726-B9B34FAD525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769660" y="3620882"/>
            <a:ext cx="3604680" cy="2401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782420"/>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489284" y="304800"/>
            <a:ext cx="8388716" cy="1143000"/>
          </a:xfrm>
        </p:spPr>
        <p:txBody>
          <a:bodyPr>
            <a:normAutofit/>
          </a:bodyPr>
          <a:lstStyle/>
          <a:p>
            <a:pPr algn="l"/>
            <a:r>
              <a:rPr lang="en-US" b="1" dirty="0">
                <a:solidFill>
                  <a:srgbClr val="056E72"/>
                </a:solidFill>
                <a:latin typeface="Candara" panose="020E0502030303020204" pitchFamily="34" charset="0"/>
              </a:rPr>
              <a:t>Case Management – Referrals</a:t>
            </a:r>
          </a:p>
        </p:txBody>
      </p:sp>
      <p:sp>
        <p:nvSpPr>
          <p:cNvPr id="4" name="Content Placeholder 3">
            <a:extLst>
              <a:ext uri="{FF2B5EF4-FFF2-40B4-BE49-F238E27FC236}">
                <a16:creationId xmlns:a16="http://schemas.microsoft.com/office/drawing/2014/main" id="{FB167B30-E7D2-47DC-A0BF-09F6D8F1440C}"/>
              </a:ext>
            </a:extLst>
          </p:cNvPr>
          <p:cNvSpPr>
            <a:spLocks noGrp="1"/>
          </p:cNvSpPr>
          <p:nvPr>
            <p:ph idx="1"/>
          </p:nvPr>
        </p:nvSpPr>
        <p:spPr>
          <a:xfrm>
            <a:off x="266000" y="1301456"/>
            <a:ext cx="8649400" cy="4946944"/>
          </a:xfrm>
        </p:spPr>
        <p:txBody>
          <a:bodyPr>
            <a:normAutofit/>
          </a:bodyPr>
          <a:lstStyle/>
          <a:p>
            <a:pPr>
              <a:lnSpc>
                <a:spcPct val="150000"/>
              </a:lnSpc>
              <a:buClr>
                <a:srgbClr val="E26640"/>
              </a:buClr>
            </a:pPr>
            <a:r>
              <a:rPr lang="en-US" sz="2400" dirty="0">
                <a:solidFill>
                  <a:srgbClr val="720538"/>
                </a:solidFill>
                <a:latin typeface="Candara" panose="020E0502030303020204" pitchFamily="34" charset="0"/>
              </a:rPr>
              <a:t>Word of mouth</a:t>
            </a:r>
          </a:p>
          <a:p>
            <a:pPr>
              <a:lnSpc>
                <a:spcPct val="150000"/>
              </a:lnSpc>
              <a:buClr>
                <a:srgbClr val="E26640"/>
              </a:buClr>
            </a:pPr>
            <a:r>
              <a:rPr lang="en-US" sz="2400" dirty="0">
                <a:solidFill>
                  <a:srgbClr val="720538"/>
                </a:solidFill>
                <a:latin typeface="Candara" panose="020E0502030303020204" pitchFamily="34" charset="0"/>
              </a:rPr>
              <a:t>Partner agencies</a:t>
            </a:r>
          </a:p>
          <a:p>
            <a:pPr>
              <a:lnSpc>
                <a:spcPct val="150000"/>
              </a:lnSpc>
              <a:buClr>
                <a:srgbClr val="E26640"/>
              </a:buClr>
            </a:pPr>
            <a:r>
              <a:rPr lang="en-US" sz="2400" dirty="0">
                <a:solidFill>
                  <a:srgbClr val="720538"/>
                </a:solidFill>
                <a:latin typeface="Candara" panose="020E0502030303020204" pitchFamily="34" charset="0"/>
              </a:rPr>
              <a:t>System Partners – Denney, DCYF, Schools, Behavioral Health</a:t>
            </a:r>
          </a:p>
          <a:p>
            <a:pPr>
              <a:lnSpc>
                <a:spcPct val="150000"/>
              </a:lnSpc>
              <a:buClr>
                <a:srgbClr val="E26640"/>
              </a:buClr>
            </a:pPr>
            <a:r>
              <a:rPr lang="en-US" sz="2400" dirty="0">
                <a:solidFill>
                  <a:srgbClr val="720538"/>
                </a:solidFill>
                <a:latin typeface="Candara" panose="020E0502030303020204" pitchFamily="34" charset="0"/>
              </a:rPr>
              <a:t>Outreach &amp; Events</a:t>
            </a:r>
          </a:p>
          <a:p>
            <a:pPr>
              <a:lnSpc>
                <a:spcPct val="150000"/>
              </a:lnSpc>
              <a:buClr>
                <a:srgbClr val="E26640"/>
              </a:buClr>
            </a:pPr>
            <a:r>
              <a:rPr lang="en-US" sz="2400" dirty="0">
                <a:solidFill>
                  <a:srgbClr val="720538"/>
                </a:solidFill>
                <a:latin typeface="Candara" panose="020E0502030303020204" pitchFamily="34" charset="0"/>
              </a:rPr>
              <a:t>Prevention Phone Lines: </a:t>
            </a:r>
          </a:p>
          <a:p>
            <a:pPr lvl="1">
              <a:lnSpc>
                <a:spcPct val="150000"/>
              </a:lnSpc>
              <a:buClr>
                <a:srgbClr val="E26640"/>
              </a:buClr>
            </a:pPr>
            <a:r>
              <a:rPr lang="en-US" sz="2000" dirty="0">
                <a:solidFill>
                  <a:srgbClr val="720538"/>
                </a:solidFill>
                <a:latin typeface="Candara" panose="020E0502030303020204" pitchFamily="34" charset="0"/>
              </a:rPr>
              <a:t>425-317-9898 - English</a:t>
            </a:r>
          </a:p>
          <a:p>
            <a:pPr lvl="1">
              <a:lnSpc>
                <a:spcPct val="150000"/>
              </a:lnSpc>
              <a:buClr>
                <a:srgbClr val="E26640"/>
              </a:buClr>
            </a:pPr>
            <a:r>
              <a:rPr lang="en-US" sz="2000" dirty="0">
                <a:solidFill>
                  <a:srgbClr val="720538"/>
                </a:solidFill>
                <a:latin typeface="Candara" panose="020E0502030303020204" pitchFamily="34" charset="0"/>
              </a:rPr>
              <a:t>425-339-4179 – Spanish</a:t>
            </a:r>
          </a:p>
          <a:p>
            <a:pPr lvl="1">
              <a:buClr>
                <a:srgbClr val="E26640"/>
              </a:buClr>
            </a:pPr>
            <a:endParaRPr lang="en-US" sz="2000" dirty="0">
              <a:solidFill>
                <a:srgbClr val="720538"/>
              </a:solidFill>
              <a:latin typeface="Candara" panose="020E0502030303020204" pitchFamily="34" charset="0"/>
            </a:endParaRPr>
          </a:p>
          <a:p>
            <a:pPr lvl="1"/>
            <a:endParaRPr lang="en-US" sz="2200" dirty="0">
              <a:solidFill>
                <a:srgbClr val="720538"/>
              </a:solidFill>
              <a:latin typeface="Candara" panose="020E0502030303020204" pitchFamily="34" charset="0"/>
            </a:endParaRPr>
          </a:p>
          <a:p>
            <a:endParaRPr lang="en-US" sz="2600" dirty="0">
              <a:solidFill>
                <a:srgbClr val="720538"/>
              </a:solidFill>
              <a:latin typeface="Candara" panose="020E0502030303020204" pitchFamily="34" charset="0"/>
            </a:endParaRPr>
          </a:p>
        </p:txBody>
      </p:sp>
    </p:spTree>
    <p:extLst>
      <p:ext uri="{BB962C8B-B14F-4D97-AF65-F5344CB8AC3E}">
        <p14:creationId xmlns:p14="http://schemas.microsoft.com/office/powerpoint/2010/main" val="3532953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43000" y="1295400"/>
            <a:ext cx="6781800" cy="7848302"/>
          </a:xfrm>
          <a:prstGeom prst="rect">
            <a:avLst/>
          </a:prstGeom>
          <a:noFill/>
        </p:spPr>
        <p:txBody>
          <a:bodyPr wrap="square" rtlCol="0">
            <a:spAutoFit/>
          </a:bodyPr>
          <a:lstStyle/>
          <a:p>
            <a:pPr algn="ctr"/>
            <a:endParaRPr lang="en-US" sz="2800" b="1" dirty="0">
              <a:solidFill>
                <a:srgbClr val="056E72"/>
              </a:solidFill>
              <a:latin typeface="Candara" panose="020E0502030303020204" pitchFamily="34" charset="0"/>
            </a:endParaRPr>
          </a:p>
          <a:p>
            <a:pPr algn="ctr"/>
            <a:r>
              <a:rPr lang="en-US" sz="2800" b="1" dirty="0">
                <a:solidFill>
                  <a:srgbClr val="720538"/>
                </a:solidFill>
                <a:latin typeface="Candara" panose="020E0502030303020204" pitchFamily="34" charset="0"/>
              </a:rPr>
              <a:t>QUESTIONS?</a:t>
            </a:r>
          </a:p>
          <a:p>
            <a:pPr algn="ctr"/>
            <a:endParaRPr lang="en-US" sz="2800" b="1" dirty="0">
              <a:solidFill>
                <a:srgbClr val="720538"/>
              </a:solidFill>
              <a:latin typeface="Candara" panose="020E0502030303020204" pitchFamily="34" charset="0"/>
            </a:endParaRPr>
          </a:p>
          <a:p>
            <a:pPr algn="ctr"/>
            <a:r>
              <a:rPr lang="en-US" sz="2000" b="1" dirty="0">
                <a:solidFill>
                  <a:srgbClr val="720538"/>
                </a:solidFill>
                <a:latin typeface="Candara" panose="020E0502030303020204" pitchFamily="34" charset="0"/>
              </a:rPr>
              <a:t>Laura Murillo </a:t>
            </a:r>
          </a:p>
          <a:p>
            <a:pPr algn="ctr"/>
            <a:r>
              <a:rPr lang="en-US" sz="2000" b="1" dirty="0">
                <a:solidFill>
                  <a:srgbClr val="720538"/>
                </a:solidFill>
                <a:latin typeface="Candara" panose="020E0502030303020204" pitchFamily="34" charset="0"/>
              </a:rPr>
              <a:t>Family Education Advocate </a:t>
            </a:r>
          </a:p>
          <a:p>
            <a:pPr algn="ctr"/>
            <a:r>
              <a:rPr lang="en-US" sz="2000" b="1" dirty="0">
                <a:solidFill>
                  <a:srgbClr val="720538"/>
                </a:solidFill>
                <a:latin typeface="Candara" panose="020E0502030303020204" pitchFamily="34" charset="0"/>
                <a:hlinkClick r:id="rId3"/>
              </a:rPr>
              <a:t>Laura.Murillo@cocoonhouse.org</a:t>
            </a:r>
            <a:r>
              <a:rPr lang="en-US" sz="2000" b="1" dirty="0">
                <a:solidFill>
                  <a:srgbClr val="720538"/>
                </a:solidFill>
                <a:latin typeface="Candara" panose="020E0502030303020204" pitchFamily="34" charset="0"/>
              </a:rPr>
              <a:t> </a:t>
            </a:r>
          </a:p>
          <a:p>
            <a:pPr algn="ctr"/>
            <a:r>
              <a:rPr lang="en-US" sz="2000" b="1" dirty="0">
                <a:solidFill>
                  <a:srgbClr val="720538"/>
                </a:solidFill>
                <a:latin typeface="Candara" panose="020E0502030303020204" pitchFamily="34" charset="0"/>
              </a:rPr>
              <a:t>425.499.6336</a:t>
            </a:r>
          </a:p>
          <a:p>
            <a:pPr algn="ctr"/>
            <a:endParaRPr lang="en-US" sz="2000" b="1" dirty="0">
              <a:solidFill>
                <a:srgbClr val="720538"/>
              </a:solidFill>
              <a:latin typeface="Candara" panose="020E0502030303020204" pitchFamily="34" charset="0"/>
            </a:endParaRPr>
          </a:p>
          <a:p>
            <a:pPr algn="ctr"/>
            <a:r>
              <a:rPr lang="en-US" sz="2000" b="1" dirty="0">
                <a:solidFill>
                  <a:srgbClr val="720538"/>
                </a:solidFill>
                <a:latin typeface="Candara" panose="020E0502030303020204" pitchFamily="34" charset="0"/>
              </a:rPr>
              <a:t>Rachel Mathison</a:t>
            </a:r>
          </a:p>
          <a:p>
            <a:pPr algn="ctr"/>
            <a:r>
              <a:rPr lang="en-US" sz="2000" b="1" dirty="0">
                <a:solidFill>
                  <a:srgbClr val="720538"/>
                </a:solidFill>
                <a:latin typeface="Candara" panose="020E0502030303020204" pitchFamily="34" charset="0"/>
              </a:rPr>
              <a:t>Chief Program Officer </a:t>
            </a:r>
          </a:p>
          <a:p>
            <a:pPr algn="ctr"/>
            <a:r>
              <a:rPr lang="en-US" sz="2000" b="1" dirty="0">
                <a:solidFill>
                  <a:srgbClr val="720538"/>
                </a:solidFill>
                <a:latin typeface="Candara" panose="020E0502030303020204" pitchFamily="34" charset="0"/>
                <a:hlinkClick r:id="rId4"/>
              </a:rPr>
              <a:t>Rachel.Mathison@cocoonhouse.org</a:t>
            </a:r>
            <a:r>
              <a:rPr lang="en-US" sz="2000" b="1" dirty="0">
                <a:solidFill>
                  <a:srgbClr val="720538"/>
                </a:solidFill>
                <a:latin typeface="Candara" panose="020E0502030303020204" pitchFamily="34" charset="0"/>
              </a:rPr>
              <a:t> </a:t>
            </a:r>
          </a:p>
          <a:p>
            <a:pPr algn="ctr"/>
            <a:r>
              <a:rPr lang="en-US" sz="2000" b="1" dirty="0">
                <a:solidFill>
                  <a:srgbClr val="720538"/>
                </a:solidFill>
                <a:latin typeface="Candara" panose="020E0502030303020204" pitchFamily="34" charset="0"/>
              </a:rPr>
              <a:t>425.259.5802</a:t>
            </a:r>
          </a:p>
          <a:p>
            <a:pPr algn="ctr"/>
            <a:endParaRPr lang="en-US" sz="4000" b="1" dirty="0">
              <a:solidFill>
                <a:srgbClr val="720538"/>
              </a:solidFill>
              <a:latin typeface="Candara" panose="020E0502030303020204" pitchFamily="34" charset="0"/>
            </a:endParaRPr>
          </a:p>
          <a:p>
            <a:pPr algn="ctr"/>
            <a:endParaRPr lang="en-US" sz="4000" b="1" dirty="0">
              <a:solidFill>
                <a:srgbClr val="720538"/>
              </a:solidFill>
              <a:latin typeface="Candara" panose="020E0502030303020204" pitchFamily="34" charset="0"/>
            </a:endParaRPr>
          </a:p>
          <a:p>
            <a:pPr algn="ctr"/>
            <a:endParaRPr lang="en-US" sz="4000" b="1" dirty="0">
              <a:solidFill>
                <a:srgbClr val="720538"/>
              </a:solidFill>
              <a:latin typeface="Candara" panose="020E0502030303020204" pitchFamily="34" charset="0"/>
            </a:endParaRPr>
          </a:p>
          <a:p>
            <a:pPr algn="ctr"/>
            <a:endParaRPr lang="en-US" sz="4000" b="1" dirty="0">
              <a:solidFill>
                <a:srgbClr val="720538"/>
              </a:solidFill>
              <a:latin typeface="Candara" panose="020E0502030303020204" pitchFamily="34" charset="0"/>
            </a:endParaRPr>
          </a:p>
          <a:p>
            <a:pPr algn="ctr"/>
            <a:endParaRPr lang="en-US" sz="4000" b="1" dirty="0">
              <a:solidFill>
                <a:srgbClr val="720538"/>
              </a:solidFill>
              <a:latin typeface="Candara" panose="020E0502030303020204" pitchFamily="34" charset="0"/>
            </a:endParaRPr>
          </a:p>
          <a:p>
            <a:pPr algn="ctr"/>
            <a:endParaRPr lang="en-US" sz="4000" b="1" dirty="0">
              <a:solidFill>
                <a:srgbClr val="720538"/>
              </a:solidFill>
              <a:latin typeface="Candara" panose="020E0502030303020204" pitchFamily="34" charset="0"/>
            </a:endParaRPr>
          </a:p>
        </p:txBody>
      </p:sp>
      <p:pic>
        <p:nvPicPr>
          <p:cNvPr id="7" name="Picture 6">
            <a:extLst>
              <a:ext uri="{FF2B5EF4-FFF2-40B4-BE49-F238E27FC236}">
                <a16:creationId xmlns:a16="http://schemas.microsoft.com/office/drawing/2014/main" id="{AF8D3E1B-9288-4238-A00A-8B4202F1E4B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53200" y="5398139"/>
            <a:ext cx="2171640" cy="1221548"/>
          </a:xfrm>
          <a:prstGeom prst="rect">
            <a:avLst/>
          </a:prstGeom>
        </p:spPr>
      </p:pic>
    </p:spTree>
    <p:extLst>
      <p:ext uri="{BB962C8B-B14F-4D97-AF65-F5344CB8AC3E}">
        <p14:creationId xmlns:p14="http://schemas.microsoft.com/office/powerpoint/2010/main" val="96904219"/>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569191" y="784910"/>
            <a:ext cx="7772400" cy="1143000"/>
          </a:xfrm>
        </p:spPr>
        <p:txBody>
          <a:bodyPr>
            <a:normAutofit fontScale="90000"/>
          </a:bodyPr>
          <a:lstStyle/>
          <a:p>
            <a:pPr algn="l"/>
            <a:r>
              <a:rPr lang="en-US" b="1" dirty="0">
                <a:solidFill>
                  <a:srgbClr val="056E72"/>
                </a:solidFill>
                <a:latin typeface="Candara" panose="020E0502030303020204" pitchFamily="34" charset="0"/>
              </a:rPr>
              <a:t>Why is family work important at an organization that focuses on young people?</a:t>
            </a:r>
          </a:p>
        </p:txBody>
      </p:sp>
      <p:sp>
        <p:nvSpPr>
          <p:cNvPr id="6" name="Rectangle 5"/>
          <p:cNvSpPr/>
          <p:nvPr/>
        </p:nvSpPr>
        <p:spPr>
          <a:xfrm>
            <a:off x="726208" y="2526095"/>
            <a:ext cx="7615383" cy="2308324"/>
          </a:xfrm>
          <a:prstGeom prst="rect">
            <a:avLst/>
          </a:prstGeom>
        </p:spPr>
        <p:txBody>
          <a:bodyPr wrap="square">
            <a:spAutoFit/>
          </a:bodyPr>
          <a:lstStyle/>
          <a:p>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The mission of Cocoon House is to empower young people, </a:t>
            </a:r>
            <a:r>
              <a:rPr lang="en-US" sz="2400" b="1"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families</a:t>
            </a: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 and the community to break the cycle of homelessness through outreach, housing and prevention. </a:t>
            </a:r>
          </a:p>
          <a:p>
            <a:endPar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endParaRPr>
          </a:p>
          <a:p>
            <a:r>
              <a:rPr lang="en-US" sz="2400" dirty="0">
                <a:solidFill>
                  <a:srgbClr val="720538"/>
                </a:solidFill>
                <a:latin typeface="Calibri" panose="020F0502020204030204" pitchFamily="34" charset="0"/>
                <a:ea typeface="Times New Roman" panose="02020603050405020304" pitchFamily="18" charset="0"/>
                <a:cs typeface="Times New Roman" panose="02020603050405020304" pitchFamily="18" charset="0"/>
              </a:rPr>
              <a:t>Vision:  Every young person in our community is safe and thriving.</a:t>
            </a:r>
          </a:p>
        </p:txBody>
      </p:sp>
    </p:spTree>
    <p:extLst>
      <p:ext uri="{BB962C8B-B14F-4D97-AF65-F5344CB8AC3E}">
        <p14:creationId xmlns:p14="http://schemas.microsoft.com/office/powerpoint/2010/main" val="3445835677"/>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89491" y="166169"/>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457200" y="660433"/>
            <a:ext cx="7772400" cy="1143000"/>
          </a:xfrm>
        </p:spPr>
        <p:txBody>
          <a:bodyPr>
            <a:normAutofit fontScale="90000"/>
          </a:bodyPr>
          <a:lstStyle/>
          <a:p>
            <a:pPr algn="l"/>
            <a:r>
              <a:rPr lang="en-US" b="1" dirty="0">
                <a:solidFill>
                  <a:srgbClr val="056E72"/>
                </a:solidFill>
                <a:latin typeface="Candara" panose="020E0502030303020204" pitchFamily="34" charset="0"/>
              </a:rPr>
              <a:t>Where should family work be happening?</a:t>
            </a:r>
          </a:p>
        </p:txBody>
      </p:sp>
      <p:graphicFrame>
        <p:nvGraphicFramePr>
          <p:cNvPr id="9" name="Chart 8">
            <a:extLst>
              <a:ext uri="{FF2B5EF4-FFF2-40B4-BE49-F238E27FC236}">
                <a16:creationId xmlns:a16="http://schemas.microsoft.com/office/drawing/2014/main" id="{17B6B456-120A-4E47-9D06-39F301099F2A}"/>
              </a:ext>
            </a:extLst>
          </p:cNvPr>
          <p:cNvGraphicFramePr/>
          <p:nvPr>
            <p:extLst>
              <p:ext uri="{D42A27DB-BD31-4B8C-83A1-F6EECF244321}">
                <p14:modId xmlns:p14="http://schemas.microsoft.com/office/powerpoint/2010/main" val="4000579348"/>
              </p:ext>
            </p:extLst>
          </p:nvPr>
        </p:nvGraphicFramePr>
        <p:xfrm>
          <a:off x="1485900" y="1669534"/>
          <a:ext cx="6096000"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E6CCF0EA-931B-440A-A5D4-0BCDCA002578}"/>
              </a:ext>
            </a:extLst>
          </p:cNvPr>
          <p:cNvSpPr txBox="1"/>
          <p:nvPr/>
        </p:nvSpPr>
        <p:spPr>
          <a:xfrm>
            <a:off x="3099391" y="2627868"/>
            <a:ext cx="1371600" cy="369332"/>
          </a:xfrm>
          <a:prstGeom prst="rect">
            <a:avLst/>
          </a:prstGeom>
          <a:noFill/>
        </p:spPr>
        <p:txBody>
          <a:bodyPr wrap="square" rtlCol="0">
            <a:spAutoFit/>
          </a:bodyPr>
          <a:lstStyle/>
          <a:p>
            <a:r>
              <a:rPr lang="en-US" b="1" dirty="0">
                <a:solidFill>
                  <a:srgbClr val="056E72"/>
                </a:solidFill>
                <a:latin typeface="Candara" panose="020E0502030303020204" pitchFamily="34" charset="0"/>
              </a:rPr>
              <a:t>Prevention</a:t>
            </a:r>
          </a:p>
        </p:txBody>
      </p:sp>
      <p:sp>
        <p:nvSpPr>
          <p:cNvPr id="12" name="TextBox 11">
            <a:extLst>
              <a:ext uri="{FF2B5EF4-FFF2-40B4-BE49-F238E27FC236}">
                <a16:creationId xmlns:a16="http://schemas.microsoft.com/office/drawing/2014/main" id="{33C88476-CC93-4067-8D3C-0DF26AA3A784}"/>
              </a:ext>
            </a:extLst>
          </p:cNvPr>
          <p:cNvSpPr txBox="1"/>
          <p:nvPr/>
        </p:nvSpPr>
        <p:spPr>
          <a:xfrm>
            <a:off x="4813891" y="2627868"/>
            <a:ext cx="1371600" cy="369332"/>
          </a:xfrm>
          <a:prstGeom prst="rect">
            <a:avLst/>
          </a:prstGeom>
          <a:noFill/>
        </p:spPr>
        <p:txBody>
          <a:bodyPr wrap="square" rtlCol="0">
            <a:spAutoFit/>
          </a:bodyPr>
          <a:lstStyle/>
          <a:p>
            <a:r>
              <a:rPr lang="en-US" b="1" dirty="0">
                <a:solidFill>
                  <a:srgbClr val="056E72"/>
                </a:solidFill>
                <a:latin typeface="Candara" panose="020E0502030303020204" pitchFamily="34" charset="0"/>
              </a:rPr>
              <a:t>Outreach</a:t>
            </a:r>
          </a:p>
        </p:txBody>
      </p:sp>
      <p:sp>
        <p:nvSpPr>
          <p:cNvPr id="13" name="TextBox 12">
            <a:extLst>
              <a:ext uri="{FF2B5EF4-FFF2-40B4-BE49-F238E27FC236}">
                <a16:creationId xmlns:a16="http://schemas.microsoft.com/office/drawing/2014/main" id="{579F5AE7-C716-4247-8727-C230A3DD50A3}"/>
              </a:ext>
            </a:extLst>
          </p:cNvPr>
          <p:cNvSpPr txBox="1"/>
          <p:nvPr/>
        </p:nvSpPr>
        <p:spPr>
          <a:xfrm>
            <a:off x="4960091" y="3749947"/>
            <a:ext cx="1487485" cy="369332"/>
          </a:xfrm>
          <a:prstGeom prst="rect">
            <a:avLst/>
          </a:prstGeom>
          <a:noFill/>
        </p:spPr>
        <p:txBody>
          <a:bodyPr wrap="square" rtlCol="0">
            <a:spAutoFit/>
          </a:bodyPr>
          <a:lstStyle/>
          <a:p>
            <a:r>
              <a:rPr lang="en-US" b="1" dirty="0">
                <a:solidFill>
                  <a:srgbClr val="056E72"/>
                </a:solidFill>
                <a:latin typeface="Candara" panose="020E0502030303020204" pitchFamily="34" charset="0"/>
              </a:rPr>
              <a:t>Employment</a:t>
            </a:r>
          </a:p>
        </p:txBody>
      </p:sp>
      <p:sp>
        <p:nvSpPr>
          <p:cNvPr id="14" name="TextBox 13">
            <a:extLst>
              <a:ext uri="{FF2B5EF4-FFF2-40B4-BE49-F238E27FC236}">
                <a16:creationId xmlns:a16="http://schemas.microsoft.com/office/drawing/2014/main" id="{6ED8102A-4122-45C9-94E8-A757329E952A}"/>
              </a:ext>
            </a:extLst>
          </p:cNvPr>
          <p:cNvSpPr txBox="1"/>
          <p:nvPr/>
        </p:nvSpPr>
        <p:spPr>
          <a:xfrm>
            <a:off x="2513807" y="3650514"/>
            <a:ext cx="1676400" cy="646331"/>
          </a:xfrm>
          <a:prstGeom prst="rect">
            <a:avLst/>
          </a:prstGeom>
          <a:noFill/>
        </p:spPr>
        <p:txBody>
          <a:bodyPr wrap="square" rtlCol="0">
            <a:spAutoFit/>
          </a:bodyPr>
          <a:lstStyle/>
          <a:p>
            <a:pPr algn="ctr"/>
            <a:r>
              <a:rPr lang="en-US" b="1" dirty="0">
                <a:solidFill>
                  <a:srgbClr val="056E72"/>
                </a:solidFill>
                <a:latin typeface="Candara" panose="020E0502030303020204" pitchFamily="34" charset="0"/>
              </a:rPr>
              <a:t>Young Adult Housing</a:t>
            </a:r>
          </a:p>
        </p:txBody>
      </p:sp>
      <p:sp>
        <p:nvSpPr>
          <p:cNvPr id="15" name="TextBox 14">
            <a:extLst>
              <a:ext uri="{FF2B5EF4-FFF2-40B4-BE49-F238E27FC236}">
                <a16:creationId xmlns:a16="http://schemas.microsoft.com/office/drawing/2014/main" id="{00B19193-F14E-4C0D-A202-3FCA3B6A5E21}"/>
              </a:ext>
            </a:extLst>
          </p:cNvPr>
          <p:cNvSpPr txBox="1"/>
          <p:nvPr/>
        </p:nvSpPr>
        <p:spPr>
          <a:xfrm>
            <a:off x="3886200" y="4564692"/>
            <a:ext cx="1371600" cy="646331"/>
          </a:xfrm>
          <a:prstGeom prst="rect">
            <a:avLst/>
          </a:prstGeom>
          <a:noFill/>
        </p:spPr>
        <p:txBody>
          <a:bodyPr wrap="square" rtlCol="0">
            <a:spAutoFit/>
          </a:bodyPr>
          <a:lstStyle/>
          <a:p>
            <a:pPr algn="ctr"/>
            <a:r>
              <a:rPr lang="en-US" b="1" dirty="0">
                <a:solidFill>
                  <a:srgbClr val="056E72"/>
                </a:solidFill>
                <a:latin typeface="Candara" panose="020E0502030303020204" pitchFamily="34" charset="0"/>
              </a:rPr>
              <a:t>Youth</a:t>
            </a:r>
            <a:r>
              <a:rPr lang="en-US" dirty="0">
                <a:solidFill>
                  <a:srgbClr val="056E72"/>
                </a:solidFill>
                <a:latin typeface="Candara" panose="020E0502030303020204" pitchFamily="34" charset="0"/>
              </a:rPr>
              <a:t> </a:t>
            </a:r>
            <a:r>
              <a:rPr lang="en-US" b="1" dirty="0">
                <a:solidFill>
                  <a:srgbClr val="056E72"/>
                </a:solidFill>
                <a:latin typeface="Candara" panose="020E0502030303020204" pitchFamily="34" charset="0"/>
              </a:rPr>
              <a:t>Housing</a:t>
            </a:r>
          </a:p>
        </p:txBody>
      </p:sp>
    </p:spTree>
    <p:extLst>
      <p:ext uri="{BB962C8B-B14F-4D97-AF65-F5344CB8AC3E}">
        <p14:creationId xmlns:p14="http://schemas.microsoft.com/office/powerpoint/2010/main" val="3248651741"/>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457200" y="274638"/>
            <a:ext cx="7772400" cy="1143000"/>
          </a:xfrm>
        </p:spPr>
        <p:txBody>
          <a:bodyPr>
            <a:normAutofit/>
          </a:bodyPr>
          <a:lstStyle/>
          <a:p>
            <a:pPr algn="l"/>
            <a:r>
              <a:rPr lang="en-US" b="1" dirty="0">
                <a:solidFill>
                  <a:srgbClr val="056E72"/>
                </a:solidFill>
                <a:latin typeface="Candara" panose="020E0502030303020204" pitchFamily="34" charset="0"/>
              </a:rPr>
              <a:t>The Prevention Team</a:t>
            </a:r>
          </a:p>
        </p:txBody>
      </p:sp>
      <p:sp>
        <p:nvSpPr>
          <p:cNvPr id="6" name="Rectangle 5"/>
          <p:cNvSpPr/>
          <p:nvPr/>
        </p:nvSpPr>
        <p:spPr>
          <a:xfrm>
            <a:off x="380999" y="1505551"/>
            <a:ext cx="8305801" cy="4154984"/>
          </a:xfrm>
          <a:prstGeom prst="rect">
            <a:avLst/>
          </a:prstGeom>
        </p:spPr>
        <p:txBody>
          <a:bodyPr wrap="square">
            <a:spAutoFit/>
          </a:bodyPr>
          <a:lstStyle/>
          <a:p>
            <a:pPr algn="ct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Director of Family Engagement</a:t>
            </a:r>
          </a:p>
          <a:p>
            <a:pPr algn="ctr"/>
            <a:endPar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endParaRPr>
          </a:p>
          <a:p>
            <a:pPr algn="ct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Laura Murillo – Family Education Advocate</a:t>
            </a:r>
          </a:p>
          <a:p>
            <a:pPr algn="ctr"/>
            <a:endPar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endParaRPr>
          </a:p>
          <a:p>
            <a:pPr algn="ct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Kali Thompson – Family Education Advocate</a:t>
            </a:r>
          </a:p>
          <a:p>
            <a:pPr algn="ctr"/>
            <a:endPar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endParaRPr>
          </a:p>
          <a:p>
            <a:pPr algn="ct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Youth Advocate </a:t>
            </a:r>
          </a:p>
          <a:p>
            <a:pPr algn="ctr"/>
            <a:endPar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endParaRPr>
          </a:p>
          <a:p>
            <a:pPr algn="ct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Family Resource Specialist </a:t>
            </a:r>
          </a:p>
          <a:p>
            <a:pPr algn="ctr"/>
            <a:endPar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endParaRPr>
          </a:p>
          <a:p>
            <a:pPr algn="ctr"/>
            <a:r>
              <a:rPr lang="en-US" sz="2400" dirty="0">
                <a:solidFill>
                  <a:srgbClr val="720538"/>
                </a:solidFill>
                <a:latin typeface="Candara" panose="020E0502030303020204" pitchFamily="34" charset="0"/>
                <a:ea typeface="Times New Roman" panose="02020603050405020304" pitchFamily="18" charset="0"/>
                <a:cs typeface="Times New Roman" panose="02020603050405020304" pitchFamily="18" charset="0"/>
              </a:rPr>
              <a:t>Tanya Rodriguez – Youth Engagement Team Family Specialist</a:t>
            </a:r>
            <a:endParaRPr lang="en-US" sz="2400" dirty="0">
              <a:solidFill>
                <a:srgbClr val="720538"/>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414722"/>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489284" y="304800"/>
            <a:ext cx="7772400" cy="1143000"/>
          </a:xfrm>
        </p:spPr>
        <p:txBody>
          <a:bodyPr>
            <a:normAutofit/>
          </a:bodyPr>
          <a:lstStyle/>
          <a:p>
            <a:pPr algn="l"/>
            <a:r>
              <a:rPr lang="en-US" b="1" dirty="0">
                <a:solidFill>
                  <a:srgbClr val="056E72"/>
                </a:solidFill>
                <a:latin typeface="Candara" panose="020E0502030303020204" pitchFamily="34" charset="0"/>
              </a:rPr>
              <a:t>Parent Education - Way Out</a:t>
            </a:r>
          </a:p>
        </p:txBody>
      </p:sp>
      <p:sp>
        <p:nvSpPr>
          <p:cNvPr id="4" name="Content Placeholder 3">
            <a:extLst>
              <a:ext uri="{FF2B5EF4-FFF2-40B4-BE49-F238E27FC236}">
                <a16:creationId xmlns:a16="http://schemas.microsoft.com/office/drawing/2014/main" id="{FB167B30-E7D2-47DC-A0BF-09F6D8F1440C}"/>
              </a:ext>
            </a:extLst>
          </p:cNvPr>
          <p:cNvSpPr>
            <a:spLocks noGrp="1"/>
          </p:cNvSpPr>
          <p:nvPr>
            <p:ph idx="1"/>
          </p:nvPr>
        </p:nvSpPr>
        <p:spPr>
          <a:xfrm>
            <a:off x="260684" y="1508371"/>
            <a:ext cx="8273716" cy="4946944"/>
          </a:xfrm>
        </p:spPr>
        <p:txBody>
          <a:bodyPr>
            <a:normAutofit/>
          </a:bodyPr>
          <a:lstStyle/>
          <a:p>
            <a:pPr>
              <a:buClr>
                <a:srgbClr val="E26640"/>
              </a:buClr>
            </a:pPr>
            <a:r>
              <a:rPr lang="en-US" sz="2400" dirty="0">
                <a:solidFill>
                  <a:srgbClr val="720538"/>
                </a:solidFill>
                <a:latin typeface="Candara" panose="020E0502030303020204" pitchFamily="34" charset="0"/>
              </a:rPr>
              <a:t>Seminar for teens and caregivers focused on building communication and trust</a:t>
            </a:r>
          </a:p>
          <a:p>
            <a:pPr>
              <a:buClr>
                <a:srgbClr val="E26640"/>
              </a:buClr>
            </a:pPr>
            <a:r>
              <a:rPr lang="en-US" sz="2400" dirty="0">
                <a:solidFill>
                  <a:srgbClr val="720538"/>
                </a:solidFill>
                <a:latin typeface="Candara" panose="020E0502030303020204" pitchFamily="34" charset="0"/>
              </a:rPr>
              <a:t>One weekend per month</a:t>
            </a:r>
          </a:p>
          <a:p>
            <a:pPr>
              <a:buClr>
                <a:srgbClr val="E26640"/>
              </a:buClr>
            </a:pPr>
            <a:r>
              <a:rPr lang="en-US" sz="2400" dirty="0">
                <a:solidFill>
                  <a:srgbClr val="720538"/>
                </a:solidFill>
                <a:latin typeface="Candara" panose="020E0502030303020204" pitchFamily="34" charset="0"/>
              </a:rPr>
              <a:t>Priority to referrals from Denney but other families welcome to attend</a:t>
            </a:r>
          </a:p>
          <a:p>
            <a:pPr>
              <a:buClr>
                <a:srgbClr val="E26640"/>
              </a:buClr>
            </a:pPr>
            <a:r>
              <a:rPr lang="en-US" sz="2400" dirty="0">
                <a:solidFill>
                  <a:srgbClr val="720538"/>
                </a:solidFill>
                <a:latin typeface="Candara" panose="020E0502030303020204" pitchFamily="34" charset="0"/>
              </a:rPr>
              <a:t>Reach out to Prevention for offerings, questions and/or registration</a:t>
            </a:r>
          </a:p>
          <a:p>
            <a:pPr>
              <a:buClr>
                <a:srgbClr val="E26640"/>
              </a:buClr>
            </a:pPr>
            <a:endParaRPr lang="en-US" sz="2400" dirty="0">
              <a:solidFill>
                <a:srgbClr val="720538"/>
              </a:solidFill>
              <a:latin typeface="Candara" panose="020E0502030303020204" pitchFamily="34" charset="0"/>
            </a:endParaRPr>
          </a:p>
          <a:p>
            <a:pPr>
              <a:buClr>
                <a:srgbClr val="E26640"/>
              </a:buClr>
            </a:pPr>
            <a:endParaRPr lang="en-US" sz="2400" dirty="0">
              <a:solidFill>
                <a:srgbClr val="720538"/>
              </a:solidFill>
              <a:latin typeface="Candara" panose="020E0502030303020204" pitchFamily="34" charset="0"/>
            </a:endParaRPr>
          </a:p>
          <a:p>
            <a:pPr lvl="1"/>
            <a:endParaRPr lang="en-US" sz="2200" dirty="0">
              <a:solidFill>
                <a:srgbClr val="720538"/>
              </a:solidFill>
              <a:latin typeface="Candara" panose="020E0502030303020204" pitchFamily="34" charset="0"/>
            </a:endParaRPr>
          </a:p>
          <a:p>
            <a:endParaRPr lang="en-US" sz="2600" dirty="0">
              <a:solidFill>
                <a:srgbClr val="720538"/>
              </a:solidFill>
              <a:latin typeface="Candara" panose="020E0502030303020204" pitchFamily="34" charset="0"/>
            </a:endParaRPr>
          </a:p>
        </p:txBody>
      </p:sp>
    </p:spTree>
    <p:extLst>
      <p:ext uri="{BB962C8B-B14F-4D97-AF65-F5344CB8AC3E}">
        <p14:creationId xmlns:p14="http://schemas.microsoft.com/office/powerpoint/2010/main" val="1654571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266000" y="304800"/>
            <a:ext cx="8420800" cy="1143000"/>
          </a:xfrm>
        </p:spPr>
        <p:txBody>
          <a:bodyPr>
            <a:normAutofit fontScale="90000"/>
          </a:bodyPr>
          <a:lstStyle/>
          <a:p>
            <a:pPr algn="l"/>
            <a:r>
              <a:rPr lang="en-US" b="1" dirty="0">
                <a:solidFill>
                  <a:srgbClr val="056E72"/>
                </a:solidFill>
                <a:latin typeface="Candara" panose="020E0502030303020204" pitchFamily="34" charset="0"/>
              </a:rPr>
              <a:t>Parent Education – Outreach/Drop-In</a:t>
            </a:r>
          </a:p>
        </p:txBody>
      </p:sp>
      <p:sp>
        <p:nvSpPr>
          <p:cNvPr id="4" name="Content Placeholder 3">
            <a:extLst>
              <a:ext uri="{FF2B5EF4-FFF2-40B4-BE49-F238E27FC236}">
                <a16:creationId xmlns:a16="http://schemas.microsoft.com/office/drawing/2014/main" id="{FB167B30-E7D2-47DC-A0BF-09F6D8F1440C}"/>
              </a:ext>
            </a:extLst>
          </p:cNvPr>
          <p:cNvSpPr>
            <a:spLocks noGrp="1"/>
          </p:cNvSpPr>
          <p:nvPr>
            <p:ph idx="1"/>
          </p:nvPr>
        </p:nvSpPr>
        <p:spPr>
          <a:xfrm>
            <a:off x="266000" y="1301456"/>
            <a:ext cx="8420800" cy="4946944"/>
          </a:xfrm>
        </p:spPr>
        <p:txBody>
          <a:bodyPr>
            <a:normAutofit/>
          </a:bodyPr>
          <a:lstStyle/>
          <a:p>
            <a:pPr>
              <a:lnSpc>
                <a:spcPct val="150000"/>
              </a:lnSpc>
              <a:buClr>
                <a:srgbClr val="E26640"/>
              </a:buClr>
            </a:pPr>
            <a:r>
              <a:rPr lang="en-US" sz="2400" dirty="0">
                <a:solidFill>
                  <a:srgbClr val="720538"/>
                </a:solidFill>
                <a:latin typeface="Candara" panose="020E0502030303020204" pitchFamily="34" charset="0"/>
              </a:rPr>
              <a:t>Low barrier, first touch with families</a:t>
            </a:r>
          </a:p>
          <a:p>
            <a:pPr>
              <a:lnSpc>
                <a:spcPct val="150000"/>
              </a:lnSpc>
              <a:buClr>
                <a:srgbClr val="E26640"/>
              </a:buClr>
            </a:pPr>
            <a:r>
              <a:rPr lang="en-US" sz="2400" dirty="0">
                <a:solidFill>
                  <a:srgbClr val="720538"/>
                </a:solidFill>
                <a:latin typeface="Candara" panose="020E0502030303020204" pitchFamily="34" charset="0"/>
              </a:rPr>
              <a:t>Phone support for immediate questions/concerns/resources</a:t>
            </a:r>
          </a:p>
          <a:p>
            <a:pPr>
              <a:lnSpc>
                <a:spcPct val="150000"/>
              </a:lnSpc>
              <a:buClr>
                <a:srgbClr val="E26640"/>
              </a:buClr>
            </a:pPr>
            <a:r>
              <a:rPr lang="en-US" sz="2400" dirty="0">
                <a:solidFill>
                  <a:srgbClr val="720538"/>
                </a:solidFill>
                <a:latin typeface="Candara" panose="020E0502030303020204" pitchFamily="34" charset="0"/>
              </a:rPr>
              <a:t>Tabling at Events</a:t>
            </a:r>
          </a:p>
          <a:p>
            <a:pPr>
              <a:lnSpc>
                <a:spcPct val="150000"/>
              </a:lnSpc>
              <a:buClr>
                <a:srgbClr val="E26640"/>
              </a:buClr>
            </a:pPr>
            <a:r>
              <a:rPr lang="en-US" sz="2400" dirty="0">
                <a:solidFill>
                  <a:srgbClr val="720538"/>
                </a:solidFill>
                <a:latin typeface="Candara" panose="020E0502030303020204" pitchFamily="34" charset="0"/>
              </a:rPr>
              <a:t>ARY/CHINS Court at Denney</a:t>
            </a:r>
          </a:p>
          <a:p>
            <a:pPr>
              <a:lnSpc>
                <a:spcPct val="150000"/>
              </a:lnSpc>
              <a:buClr>
                <a:srgbClr val="E26640"/>
              </a:buClr>
            </a:pPr>
            <a:r>
              <a:rPr lang="en-US" sz="2400" dirty="0">
                <a:solidFill>
                  <a:srgbClr val="720538"/>
                </a:solidFill>
                <a:latin typeface="Candara" panose="020E0502030303020204" pitchFamily="34" charset="0"/>
              </a:rPr>
              <a:t>Referrals</a:t>
            </a:r>
          </a:p>
          <a:p>
            <a:pPr lvl="1">
              <a:lnSpc>
                <a:spcPct val="150000"/>
              </a:lnSpc>
              <a:buClr>
                <a:srgbClr val="E26640"/>
              </a:buClr>
            </a:pPr>
            <a:r>
              <a:rPr lang="en-US" sz="2000" dirty="0">
                <a:solidFill>
                  <a:srgbClr val="720538"/>
                </a:solidFill>
                <a:latin typeface="Candara" panose="020E0502030303020204" pitchFamily="34" charset="0"/>
              </a:rPr>
              <a:t>Parenting classes</a:t>
            </a:r>
          </a:p>
          <a:p>
            <a:pPr lvl="1">
              <a:lnSpc>
                <a:spcPct val="150000"/>
              </a:lnSpc>
              <a:buClr>
                <a:srgbClr val="E26640"/>
              </a:buClr>
            </a:pPr>
            <a:r>
              <a:rPr lang="en-US" sz="2000" dirty="0">
                <a:solidFill>
                  <a:srgbClr val="720538"/>
                </a:solidFill>
                <a:latin typeface="Candara" panose="020E0502030303020204" pitchFamily="34" charset="0"/>
              </a:rPr>
              <a:t>Family case management</a:t>
            </a:r>
          </a:p>
          <a:p>
            <a:pPr lvl="1">
              <a:lnSpc>
                <a:spcPct val="150000"/>
              </a:lnSpc>
              <a:buClr>
                <a:srgbClr val="E26640"/>
              </a:buClr>
            </a:pPr>
            <a:r>
              <a:rPr lang="en-US" sz="2000" dirty="0">
                <a:solidFill>
                  <a:srgbClr val="720538"/>
                </a:solidFill>
                <a:latin typeface="Candara" panose="020E0502030303020204" pitchFamily="34" charset="0"/>
              </a:rPr>
              <a:t>Community resources</a:t>
            </a:r>
          </a:p>
          <a:p>
            <a:pPr marL="0" indent="0">
              <a:buClr>
                <a:srgbClr val="E26640"/>
              </a:buClr>
              <a:buNone/>
            </a:pPr>
            <a:endParaRPr lang="en-US" sz="2400" dirty="0">
              <a:solidFill>
                <a:srgbClr val="720538"/>
              </a:solidFill>
              <a:latin typeface="Candara" panose="020E0502030303020204" pitchFamily="34" charset="0"/>
            </a:endParaRPr>
          </a:p>
          <a:p>
            <a:pPr lvl="1"/>
            <a:endParaRPr lang="en-US" sz="2200" dirty="0">
              <a:solidFill>
                <a:srgbClr val="720538"/>
              </a:solidFill>
              <a:latin typeface="Candara" panose="020E0502030303020204" pitchFamily="34" charset="0"/>
            </a:endParaRPr>
          </a:p>
          <a:p>
            <a:endParaRPr lang="en-US" sz="2600" dirty="0">
              <a:solidFill>
                <a:srgbClr val="720538"/>
              </a:solidFill>
              <a:latin typeface="Candara" panose="020E0502030303020204" pitchFamily="34" charset="0"/>
            </a:endParaRPr>
          </a:p>
        </p:txBody>
      </p:sp>
    </p:spTree>
    <p:extLst>
      <p:ext uri="{BB962C8B-B14F-4D97-AF65-F5344CB8AC3E}">
        <p14:creationId xmlns:p14="http://schemas.microsoft.com/office/powerpoint/2010/main" val="3374703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246321" y="304800"/>
            <a:ext cx="8158716" cy="1143000"/>
          </a:xfrm>
        </p:spPr>
        <p:txBody>
          <a:bodyPr>
            <a:normAutofit/>
          </a:bodyPr>
          <a:lstStyle/>
          <a:p>
            <a:pPr algn="l"/>
            <a:r>
              <a:rPr lang="en-US" b="1" dirty="0">
                <a:solidFill>
                  <a:srgbClr val="056E72"/>
                </a:solidFill>
                <a:latin typeface="Candara" panose="020E0502030303020204" pitchFamily="34" charset="0"/>
              </a:rPr>
              <a:t>Case Management – Eligibility</a:t>
            </a:r>
          </a:p>
        </p:txBody>
      </p:sp>
      <p:sp>
        <p:nvSpPr>
          <p:cNvPr id="4" name="Content Placeholder 3">
            <a:extLst>
              <a:ext uri="{FF2B5EF4-FFF2-40B4-BE49-F238E27FC236}">
                <a16:creationId xmlns:a16="http://schemas.microsoft.com/office/drawing/2014/main" id="{FB167B30-E7D2-47DC-A0BF-09F6D8F1440C}"/>
              </a:ext>
            </a:extLst>
          </p:cNvPr>
          <p:cNvSpPr>
            <a:spLocks noGrp="1"/>
          </p:cNvSpPr>
          <p:nvPr>
            <p:ph idx="1"/>
          </p:nvPr>
        </p:nvSpPr>
        <p:spPr>
          <a:xfrm>
            <a:off x="266000" y="1301456"/>
            <a:ext cx="8268400" cy="4946944"/>
          </a:xfrm>
        </p:spPr>
        <p:txBody>
          <a:bodyPr>
            <a:normAutofit/>
          </a:bodyPr>
          <a:lstStyle/>
          <a:p>
            <a:pPr>
              <a:lnSpc>
                <a:spcPct val="150000"/>
              </a:lnSpc>
              <a:buClr>
                <a:srgbClr val="E26640"/>
              </a:buClr>
            </a:pPr>
            <a:r>
              <a:rPr lang="en-US" sz="2400" dirty="0">
                <a:solidFill>
                  <a:srgbClr val="720538"/>
                </a:solidFill>
                <a:latin typeface="Candara" panose="020E0502030303020204" pitchFamily="34" charset="0"/>
              </a:rPr>
              <a:t>Youth ages 10-17 and their Caregiver/s</a:t>
            </a:r>
          </a:p>
          <a:p>
            <a:pPr lvl="1">
              <a:lnSpc>
                <a:spcPct val="150000"/>
              </a:lnSpc>
              <a:buClr>
                <a:srgbClr val="E26640"/>
              </a:buClr>
            </a:pPr>
            <a:r>
              <a:rPr lang="en-US" sz="2000" dirty="0">
                <a:solidFill>
                  <a:srgbClr val="720538"/>
                </a:solidFill>
                <a:latin typeface="Candara" panose="020E0502030303020204" pitchFamily="34" charset="0"/>
              </a:rPr>
              <a:t>Caregivers = supportive adults</a:t>
            </a:r>
          </a:p>
          <a:p>
            <a:pPr lvl="1">
              <a:lnSpc>
                <a:spcPct val="150000"/>
              </a:lnSpc>
              <a:buClr>
                <a:srgbClr val="E26640"/>
              </a:buClr>
            </a:pPr>
            <a:r>
              <a:rPr lang="en-US" sz="2000" dirty="0">
                <a:solidFill>
                  <a:srgbClr val="720538"/>
                </a:solidFill>
                <a:latin typeface="Candara" panose="020E0502030303020204" pitchFamily="34" charset="0"/>
              </a:rPr>
              <a:t>Can go down to 8 if older siblings</a:t>
            </a:r>
          </a:p>
          <a:p>
            <a:pPr>
              <a:lnSpc>
                <a:spcPct val="150000"/>
              </a:lnSpc>
              <a:buClr>
                <a:srgbClr val="E26640"/>
              </a:buClr>
            </a:pPr>
            <a:r>
              <a:rPr lang="en-US" sz="2400" dirty="0">
                <a:solidFill>
                  <a:srgbClr val="720538"/>
                </a:solidFill>
                <a:latin typeface="Candara" panose="020E0502030303020204" pitchFamily="34" charset="0"/>
              </a:rPr>
              <a:t>Typically stably housed with conflict in the home</a:t>
            </a:r>
          </a:p>
          <a:p>
            <a:pPr lvl="1">
              <a:lnSpc>
                <a:spcPct val="150000"/>
              </a:lnSpc>
              <a:buClr>
                <a:srgbClr val="E26640"/>
              </a:buClr>
            </a:pPr>
            <a:r>
              <a:rPr lang="en-US" sz="2000" dirty="0">
                <a:solidFill>
                  <a:srgbClr val="720538"/>
                </a:solidFill>
                <a:latin typeface="Candara" panose="020E0502030303020204" pitchFamily="34" charset="0"/>
              </a:rPr>
              <a:t>Can be in shelter currently but reunification likely</a:t>
            </a:r>
          </a:p>
          <a:p>
            <a:pPr>
              <a:lnSpc>
                <a:spcPct val="150000"/>
              </a:lnSpc>
              <a:buClr>
                <a:srgbClr val="E26640"/>
              </a:buClr>
            </a:pPr>
            <a:r>
              <a:rPr lang="en-US" sz="2400" dirty="0">
                <a:solidFill>
                  <a:srgbClr val="720538"/>
                </a:solidFill>
                <a:latin typeface="Candara" panose="020E0502030303020204" pitchFamily="34" charset="0"/>
              </a:rPr>
              <a:t>Both Youth and Family participation</a:t>
            </a:r>
          </a:p>
          <a:p>
            <a:pPr lvl="1"/>
            <a:endParaRPr lang="en-US" sz="2200" dirty="0">
              <a:solidFill>
                <a:srgbClr val="720538"/>
              </a:solidFill>
              <a:latin typeface="Candara" panose="020E0502030303020204" pitchFamily="34" charset="0"/>
            </a:endParaRPr>
          </a:p>
          <a:p>
            <a:endParaRPr lang="en-US" sz="2600" dirty="0">
              <a:solidFill>
                <a:srgbClr val="720538"/>
              </a:solidFill>
              <a:latin typeface="Candara" panose="020E0502030303020204" pitchFamily="34" charset="0"/>
            </a:endParaRPr>
          </a:p>
        </p:txBody>
      </p:sp>
    </p:spTree>
    <p:extLst>
      <p:ext uri="{BB962C8B-B14F-4D97-AF65-F5344CB8AC3E}">
        <p14:creationId xmlns:p14="http://schemas.microsoft.com/office/powerpoint/2010/main" val="1329676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500"/>
                                        <p:tgtEl>
                                          <p:spTgt spid="4">
                                            <p:txEl>
                                              <p:pRg st="0" end="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tgtEl>
                                          <p:spTgt spid="4">
                                            <p:txEl>
                                              <p:pRg st="1" end="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152400" y="38100"/>
            <a:ext cx="8344600" cy="1143000"/>
          </a:xfrm>
        </p:spPr>
        <p:txBody>
          <a:bodyPr>
            <a:normAutofit fontScale="90000"/>
          </a:bodyPr>
          <a:lstStyle/>
          <a:p>
            <a:pPr algn="l"/>
            <a:r>
              <a:rPr lang="en-US" b="1" dirty="0">
                <a:solidFill>
                  <a:srgbClr val="056E72"/>
                </a:solidFill>
                <a:latin typeface="Candara" panose="020E0502030303020204" pitchFamily="34" charset="0"/>
              </a:rPr>
              <a:t>Case Management–Support Offered</a:t>
            </a:r>
          </a:p>
        </p:txBody>
      </p:sp>
      <p:sp>
        <p:nvSpPr>
          <p:cNvPr id="4" name="Content Placeholder 3">
            <a:extLst>
              <a:ext uri="{FF2B5EF4-FFF2-40B4-BE49-F238E27FC236}">
                <a16:creationId xmlns:a16="http://schemas.microsoft.com/office/drawing/2014/main" id="{FB167B30-E7D2-47DC-A0BF-09F6D8F1440C}"/>
              </a:ext>
            </a:extLst>
          </p:cNvPr>
          <p:cNvSpPr>
            <a:spLocks noGrp="1"/>
          </p:cNvSpPr>
          <p:nvPr>
            <p:ph idx="1"/>
          </p:nvPr>
        </p:nvSpPr>
        <p:spPr>
          <a:xfrm>
            <a:off x="266000" y="990600"/>
            <a:ext cx="8497000" cy="5257800"/>
          </a:xfrm>
        </p:spPr>
        <p:txBody>
          <a:bodyPr>
            <a:normAutofit/>
          </a:bodyPr>
          <a:lstStyle/>
          <a:p>
            <a:pPr>
              <a:lnSpc>
                <a:spcPct val="150000"/>
              </a:lnSpc>
              <a:buClr>
                <a:srgbClr val="E26640"/>
              </a:buClr>
            </a:pPr>
            <a:r>
              <a:rPr lang="en-US" sz="2400" dirty="0">
                <a:solidFill>
                  <a:srgbClr val="720538"/>
                </a:solidFill>
                <a:latin typeface="Candara" panose="020E0502030303020204" pitchFamily="34" charset="0"/>
              </a:rPr>
              <a:t>Intake and Paperwork</a:t>
            </a:r>
          </a:p>
          <a:p>
            <a:pPr>
              <a:lnSpc>
                <a:spcPct val="150000"/>
              </a:lnSpc>
              <a:buClr>
                <a:srgbClr val="E26640"/>
              </a:buClr>
            </a:pPr>
            <a:r>
              <a:rPr lang="en-US" sz="2400" dirty="0">
                <a:solidFill>
                  <a:srgbClr val="720538"/>
                </a:solidFill>
                <a:latin typeface="Candara" panose="020E0502030303020204" pitchFamily="34" charset="0"/>
              </a:rPr>
              <a:t>Family Case Management working on STAY Model:</a:t>
            </a:r>
            <a:endParaRPr lang="en-US" sz="2000" dirty="0">
              <a:solidFill>
                <a:srgbClr val="720538"/>
              </a:solidFill>
              <a:latin typeface="Candara" panose="020E0502030303020204" pitchFamily="34" charset="0"/>
            </a:endParaRPr>
          </a:p>
          <a:p>
            <a:pPr lvl="1">
              <a:lnSpc>
                <a:spcPct val="150000"/>
              </a:lnSpc>
              <a:buClr>
                <a:srgbClr val="E26640"/>
              </a:buClr>
            </a:pPr>
            <a:r>
              <a:rPr lang="en-US" sz="2000" dirty="0">
                <a:solidFill>
                  <a:srgbClr val="720538"/>
                </a:solidFill>
                <a:latin typeface="Candara" panose="020E0502030303020204" pitchFamily="34" charset="0"/>
              </a:rPr>
              <a:t>Meet Bi-weekly with whole family and </a:t>
            </a:r>
            <a:r>
              <a:rPr lang="en-US" sz="2000">
                <a:solidFill>
                  <a:srgbClr val="720538"/>
                </a:solidFill>
                <a:latin typeface="Candara" panose="020E0502030303020204" pitchFamily="34" charset="0"/>
              </a:rPr>
              <a:t>both advocates. </a:t>
            </a:r>
            <a:r>
              <a:rPr lang="en-US" sz="2000" dirty="0">
                <a:solidFill>
                  <a:srgbClr val="720538"/>
                </a:solidFill>
                <a:latin typeface="Candara" panose="020E0502030303020204" pitchFamily="34" charset="0"/>
              </a:rPr>
              <a:t>(As needed for youth and youth advocate)</a:t>
            </a:r>
          </a:p>
          <a:p>
            <a:pPr lvl="1">
              <a:lnSpc>
                <a:spcPct val="150000"/>
              </a:lnSpc>
              <a:buClr>
                <a:srgbClr val="E26640"/>
              </a:buClr>
            </a:pPr>
            <a:r>
              <a:rPr lang="en-US" sz="2000" dirty="0">
                <a:solidFill>
                  <a:srgbClr val="720538"/>
                </a:solidFill>
                <a:latin typeface="Candara" panose="020E0502030303020204" pitchFamily="34" charset="0"/>
              </a:rPr>
              <a:t>Communication Skills </a:t>
            </a:r>
          </a:p>
          <a:p>
            <a:pPr lvl="1">
              <a:lnSpc>
                <a:spcPct val="150000"/>
              </a:lnSpc>
              <a:buClr>
                <a:srgbClr val="E26640"/>
              </a:buClr>
            </a:pPr>
            <a:r>
              <a:rPr lang="en-US" sz="2000" dirty="0">
                <a:solidFill>
                  <a:srgbClr val="720538"/>
                </a:solidFill>
                <a:latin typeface="Candara" panose="020E0502030303020204" pitchFamily="34" charset="0"/>
              </a:rPr>
              <a:t>Conflict navigation</a:t>
            </a:r>
          </a:p>
          <a:p>
            <a:pPr lvl="1">
              <a:lnSpc>
                <a:spcPct val="150000"/>
              </a:lnSpc>
              <a:buClr>
                <a:srgbClr val="E26640"/>
              </a:buClr>
            </a:pPr>
            <a:r>
              <a:rPr lang="en-US" sz="2000" dirty="0">
                <a:solidFill>
                  <a:srgbClr val="720538"/>
                </a:solidFill>
                <a:latin typeface="Candara" panose="020E0502030303020204" pitchFamily="34" charset="0"/>
              </a:rPr>
              <a:t>Emotional regulation</a:t>
            </a:r>
          </a:p>
          <a:p>
            <a:pPr lvl="1">
              <a:lnSpc>
                <a:spcPct val="150000"/>
              </a:lnSpc>
              <a:buClr>
                <a:srgbClr val="E26640"/>
              </a:buClr>
            </a:pPr>
            <a:r>
              <a:rPr lang="en-US" sz="2000" dirty="0">
                <a:solidFill>
                  <a:srgbClr val="720538"/>
                </a:solidFill>
                <a:latin typeface="Candara" panose="020E0502030303020204" pitchFamily="34" charset="0"/>
              </a:rPr>
              <a:t>Parenting Strategies </a:t>
            </a:r>
          </a:p>
          <a:p>
            <a:pPr lvl="1">
              <a:lnSpc>
                <a:spcPct val="150000"/>
              </a:lnSpc>
              <a:buClr>
                <a:srgbClr val="E26640"/>
              </a:buClr>
            </a:pPr>
            <a:r>
              <a:rPr lang="en-US" sz="2000" dirty="0">
                <a:solidFill>
                  <a:srgbClr val="720538"/>
                </a:solidFill>
                <a:latin typeface="Candara" panose="020E0502030303020204" pitchFamily="34" charset="0"/>
              </a:rPr>
              <a:t>Connecting and guiding family to resources</a:t>
            </a:r>
            <a:endParaRPr lang="en-US" sz="2400" dirty="0">
              <a:solidFill>
                <a:srgbClr val="720538"/>
              </a:solidFill>
              <a:latin typeface="Candara" panose="020E0502030303020204" pitchFamily="34" charset="0"/>
            </a:endParaRPr>
          </a:p>
          <a:p>
            <a:pPr lvl="1"/>
            <a:endParaRPr lang="en-US" sz="2200" dirty="0">
              <a:solidFill>
                <a:srgbClr val="720538"/>
              </a:solidFill>
              <a:latin typeface="Candara" panose="020E0502030303020204" pitchFamily="34" charset="0"/>
            </a:endParaRPr>
          </a:p>
          <a:p>
            <a:endParaRPr lang="en-US" sz="2600" dirty="0">
              <a:solidFill>
                <a:srgbClr val="720538"/>
              </a:solidFill>
              <a:latin typeface="Candara" panose="020E0502030303020204" pitchFamily="34" charset="0"/>
            </a:endParaRPr>
          </a:p>
        </p:txBody>
      </p:sp>
    </p:spTree>
    <p:extLst>
      <p:ext uri="{BB962C8B-B14F-4D97-AF65-F5344CB8AC3E}">
        <p14:creationId xmlns:p14="http://schemas.microsoft.com/office/powerpoint/2010/main" val="38981704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nip Single Corner Rectangle 7"/>
          <p:cNvSpPr/>
          <p:nvPr/>
        </p:nvSpPr>
        <p:spPr>
          <a:xfrm>
            <a:off x="152400" y="186725"/>
            <a:ext cx="8763000" cy="6248400"/>
          </a:xfrm>
          <a:prstGeom prst="snip1Rect">
            <a:avLst/>
          </a:prstGeom>
          <a:noFill/>
          <a:ln>
            <a:solidFill>
              <a:srgbClr val="056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26203E-C5A9-4428-B343-FEBA8B19C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400640"/>
            <a:ext cx="2286000" cy="1285875"/>
          </a:xfrm>
          <a:prstGeom prst="rect">
            <a:avLst/>
          </a:prstGeom>
        </p:spPr>
      </p:pic>
      <p:sp>
        <p:nvSpPr>
          <p:cNvPr id="2" name="Title 1">
            <a:extLst>
              <a:ext uri="{FF2B5EF4-FFF2-40B4-BE49-F238E27FC236}">
                <a16:creationId xmlns:a16="http://schemas.microsoft.com/office/drawing/2014/main" id="{4A2130D5-7F04-4798-A6FF-56A7E8AF38BA}"/>
              </a:ext>
            </a:extLst>
          </p:cNvPr>
          <p:cNvSpPr>
            <a:spLocks noGrp="1"/>
          </p:cNvSpPr>
          <p:nvPr>
            <p:ph type="title"/>
          </p:nvPr>
        </p:nvSpPr>
        <p:spPr>
          <a:xfrm>
            <a:off x="118916" y="139587"/>
            <a:ext cx="8497000" cy="1143000"/>
          </a:xfrm>
        </p:spPr>
        <p:txBody>
          <a:bodyPr>
            <a:normAutofit fontScale="90000"/>
          </a:bodyPr>
          <a:lstStyle/>
          <a:p>
            <a:pPr algn="l"/>
            <a:r>
              <a:rPr lang="en-US" b="1" dirty="0">
                <a:solidFill>
                  <a:srgbClr val="056E72"/>
                </a:solidFill>
                <a:latin typeface="Candara" panose="020E0502030303020204" pitchFamily="34" charset="0"/>
              </a:rPr>
              <a:t>Case Management–Support Offered</a:t>
            </a:r>
          </a:p>
        </p:txBody>
      </p:sp>
      <p:sp>
        <p:nvSpPr>
          <p:cNvPr id="4" name="Content Placeholder 3">
            <a:extLst>
              <a:ext uri="{FF2B5EF4-FFF2-40B4-BE49-F238E27FC236}">
                <a16:creationId xmlns:a16="http://schemas.microsoft.com/office/drawing/2014/main" id="{FB167B30-E7D2-47DC-A0BF-09F6D8F1440C}"/>
              </a:ext>
            </a:extLst>
          </p:cNvPr>
          <p:cNvSpPr>
            <a:spLocks noGrp="1"/>
          </p:cNvSpPr>
          <p:nvPr>
            <p:ph idx="1"/>
          </p:nvPr>
        </p:nvSpPr>
        <p:spPr>
          <a:xfrm>
            <a:off x="266000" y="990600"/>
            <a:ext cx="8497000" cy="5257800"/>
          </a:xfrm>
        </p:spPr>
        <p:txBody>
          <a:bodyPr>
            <a:normAutofit/>
          </a:bodyPr>
          <a:lstStyle/>
          <a:p>
            <a:pPr>
              <a:lnSpc>
                <a:spcPct val="150000"/>
              </a:lnSpc>
              <a:buClr>
                <a:srgbClr val="E26640"/>
              </a:buClr>
            </a:pPr>
            <a:r>
              <a:rPr lang="en-US" sz="2400" dirty="0">
                <a:solidFill>
                  <a:srgbClr val="720538"/>
                </a:solidFill>
                <a:latin typeface="Candara" panose="020E0502030303020204" pitchFamily="34" charset="0"/>
              </a:rPr>
              <a:t>Resource Referrals – </a:t>
            </a:r>
          </a:p>
          <a:p>
            <a:pPr lvl="1">
              <a:lnSpc>
                <a:spcPct val="150000"/>
              </a:lnSpc>
              <a:buClr>
                <a:srgbClr val="E26640"/>
              </a:buClr>
            </a:pPr>
            <a:r>
              <a:rPr lang="en-US" sz="2000" dirty="0">
                <a:solidFill>
                  <a:srgbClr val="720538"/>
                </a:solidFill>
                <a:latin typeface="Candara" panose="020E0502030303020204" pitchFamily="34" charset="0"/>
              </a:rPr>
              <a:t>mental health, public resources, parenting classes, support groups, etc.</a:t>
            </a:r>
          </a:p>
          <a:p>
            <a:pPr>
              <a:lnSpc>
                <a:spcPct val="150000"/>
              </a:lnSpc>
              <a:buClr>
                <a:srgbClr val="E26640"/>
              </a:buClr>
            </a:pPr>
            <a:r>
              <a:rPr lang="en-US" sz="2400" dirty="0">
                <a:solidFill>
                  <a:srgbClr val="720538"/>
                </a:solidFill>
                <a:latin typeface="Candara" panose="020E0502030303020204" pitchFamily="34" charset="0"/>
              </a:rPr>
              <a:t>Can meet in the home, in an agreed upon location, virtual, at Central (our family center), or at the HUB</a:t>
            </a:r>
          </a:p>
          <a:p>
            <a:pPr>
              <a:lnSpc>
                <a:spcPct val="150000"/>
              </a:lnSpc>
              <a:buClr>
                <a:srgbClr val="E26640"/>
              </a:buClr>
            </a:pPr>
            <a:r>
              <a:rPr lang="en-US" sz="2400" dirty="0">
                <a:solidFill>
                  <a:srgbClr val="720538"/>
                </a:solidFill>
                <a:latin typeface="Candara" panose="020E0502030303020204" pitchFamily="34" charset="0"/>
              </a:rPr>
              <a:t>3 – 6 months of case management</a:t>
            </a:r>
          </a:p>
          <a:p>
            <a:pPr>
              <a:lnSpc>
                <a:spcPct val="150000"/>
              </a:lnSpc>
              <a:buClr>
                <a:srgbClr val="E26640"/>
              </a:buClr>
            </a:pPr>
            <a:r>
              <a:rPr lang="en-US" sz="2400" dirty="0">
                <a:solidFill>
                  <a:srgbClr val="720538"/>
                </a:solidFill>
                <a:latin typeface="Candara" panose="020E0502030303020204" pitchFamily="34" charset="0"/>
              </a:rPr>
              <a:t>1 – 6  months of aftercare support</a:t>
            </a:r>
          </a:p>
          <a:p>
            <a:pPr>
              <a:lnSpc>
                <a:spcPct val="150000"/>
              </a:lnSpc>
              <a:buClr>
                <a:srgbClr val="E26640"/>
              </a:buClr>
            </a:pPr>
            <a:r>
              <a:rPr lang="en-US" sz="2400" dirty="0">
                <a:solidFill>
                  <a:srgbClr val="720538"/>
                </a:solidFill>
                <a:latin typeface="Candara" panose="020E0502030303020204" pitchFamily="34" charset="0"/>
              </a:rPr>
              <a:t>Services can be offered in English or Spanish at this time</a:t>
            </a:r>
          </a:p>
          <a:p>
            <a:pPr>
              <a:lnSpc>
                <a:spcPct val="150000"/>
              </a:lnSpc>
              <a:buClr>
                <a:srgbClr val="E26640"/>
              </a:buClr>
            </a:pPr>
            <a:endParaRPr lang="en-US" sz="2400" dirty="0">
              <a:solidFill>
                <a:srgbClr val="720538"/>
              </a:solidFill>
              <a:latin typeface="Candara" panose="020E0502030303020204" pitchFamily="34" charset="0"/>
            </a:endParaRPr>
          </a:p>
          <a:p>
            <a:pPr>
              <a:buClr>
                <a:srgbClr val="E26640"/>
              </a:buClr>
            </a:pPr>
            <a:endParaRPr lang="en-US" sz="2000" dirty="0">
              <a:solidFill>
                <a:srgbClr val="720538"/>
              </a:solidFill>
              <a:latin typeface="Candara" panose="020E0502030303020204" pitchFamily="34" charset="0"/>
            </a:endParaRPr>
          </a:p>
          <a:p>
            <a:pPr>
              <a:buClr>
                <a:srgbClr val="E26640"/>
              </a:buClr>
            </a:pPr>
            <a:endParaRPr lang="en-US" sz="2400" dirty="0">
              <a:solidFill>
                <a:srgbClr val="720538"/>
              </a:solidFill>
              <a:latin typeface="Candara" panose="020E0502030303020204" pitchFamily="34" charset="0"/>
            </a:endParaRPr>
          </a:p>
          <a:p>
            <a:pPr lvl="1"/>
            <a:endParaRPr lang="en-US" sz="2200" dirty="0">
              <a:solidFill>
                <a:srgbClr val="720538"/>
              </a:solidFill>
              <a:latin typeface="Candara" panose="020E0502030303020204" pitchFamily="34" charset="0"/>
            </a:endParaRPr>
          </a:p>
          <a:p>
            <a:endParaRPr lang="en-US" sz="2600" dirty="0">
              <a:solidFill>
                <a:srgbClr val="720538"/>
              </a:solidFill>
              <a:latin typeface="Candara" panose="020E0502030303020204" pitchFamily="34" charset="0"/>
            </a:endParaRPr>
          </a:p>
        </p:txBody>
      </p:sp>
    </p:spTree>
    <p:extLst>
      <p:ext uri="{BB962C8B-B14F-4D97-AF65-F5344CB8AC3E}">
        <p14:creationId xmlns:p14="http://schemas.microsoft.com/office/powerpoint/2010/main" val="3967674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22493</TotalTime>
  <Words>897</Words>
  <Application>Microsoft Office PowerPoint</Application>
  <PresentationFormat>On-screen Show (4:3)</PresentationFormat>
  <Paragraphs>127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Candara</vt:lpstr>
      <vt:lpstr>Times New Roman</vt:lpstr>
      <vt:lpstr>Office Theme</vt:lpstr>
      <vt:lpstr>PowerPoint Presentation</vt:lpstr>
      <vt:lpstr>Why is family work important at an organization that focuses on young people?</vt:lpstr>
      <vt:lpstr>Where should family work be happening?</vt:lpstr>
      <vt:lpstr>The Prevention Team</vt:lpstr>
      <vt:lpstr>Parent Education - Way Out</vt:lpstr>
      <vt:lpstr>Parent Education – Outreach/Drop-In</vt:lpstr>
      <vt:lpstr>Case Management – Eligibility</vt:lpstr>
      <vt:lpstr>Case Management–Support Offered</vt:lpstr>
      <vt:lpstr>Case Management–Support Offered</vt:lpstr>
      <vt:lpstr>Case Management – Referrals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Chwalibog</dc:creator>
  <cp:lastModifiedBy>Laura Murillo</cp:lastModifiedBy>
  <cp:revision>317</cp:revision>
  <cp:lastPrinted>2022-04-20T16:46:50Z</cp:lastPrinted>
  <dcterms:created xsi:type="dcterms:W3CDTF">2014-02-19T18:39:09Z</dcterms:created>
  <dcterms:modified xsi:type="dcterms:W3CDTF">2023-10-26T16:22:45Z</dcterms:modified>
</cp:coreProperties>
</file>